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Welcome to this professional development piece 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sz="1200"/>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Argumentation and Explanation in Science</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t>Martin Palermo</a:t>
            </a:r>
          </a:p>
          <a:p>
            <a:pPr lvl="0">
              <a:spcBef>
                <a:spcPts val="0"/>
              </a:spcBef>
              <a:buNone/>
            </a:pPr>
            <a:r>
              <a:rPr lang="en"/>
              <a:t>NYSMT</a:t>
            </a:r>
          </a:p>
          <a:p>
            <a:pPr lvl="0">
              <a:spcBef>
                <a:spcPts val="0"/>
              </a:spcBef>
              <a:buNone/>
            </a:pPr>
            <a:r>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Explanations</a:t>
            </a:r>
          </a:p>
        </p:txBody>
      </p:sp>
      <p:sp>
        <p:nvSpPr>
          <p:cNvPr id="114" name="Shape 11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pPr>
            <a:r>
              <a:rPr lang="en"/>
              <a:t>An explanation should make sense of a phenomenon or a feature using scientific facts</a:t>
            </a:r>
          </a:p>
          <a:p>
            <a:pPr indent="-228600" lvl="0" marL="457200" rtl="0">
              <a:spcBef>
                <a:spcPts val="0"/>
              </a:spcBef>
            </a:pPr>
            <a:r>
              <a:rPr lang="en"/>
              <a:t>In an explanation, there is no doubt about the phenomenon or that a specific characteristic or event </a:t>
            </a:r>
            <a:r>
              <a:rPr lang="en"/>
              <a:t>occurred</a:t>
            </a:r>
            <a:r>
              <a:rPr lang="en"/>
              <a:t> so there is no need to establish its validity with evidence.  </a:t>
            </a:r>
          </a:p>
          <a:p>
            <a:pPr lvl="0">
              <a:spcBef>
                <a:spcPts val="0"/>
              </a:spcBef>
              <a:buNone/>
            </a:pPr>
            <a:r>
              <a:t/>
            </a:r>
            <a:endParaRPr/>
          </a:p>
          <a:p>
            <a:pPr lvl="0">
              <a:spcBef>
                <a:spcPts val="0"/>
              </a:spcBef>
              <a:buNone/>
            </a:pPr>
            <a:r>
              <a:rPr lang="en"/>
              <a:t>       Example:  Why is grass green?</a:t>
            </a:r>
          </a:p>
          <a:p>
            <a:pPr lvl="0">
              <a:spcBef>
                <a:spcPts val="0"/>
              </a:spcBef>
              <a:buNone/>
            </a:pPr>
            <a:r>
              <a:t/>
            </a:r>
            <a:endParaRPr/>
          </a:p>
        </p:txBody>
      </p:sp>
      <p:pic>
        <p:nvPicPr>
          <p:cNvPr id="115" name="Shape 115"/>
          <p:cNvPicPr preferRelativeResize="0"/>
          <p:nvPr/>
        </p:nvPicPr>
        <p:blipFill>
          <a:blip r:embed="rId3">
            <a:alphaModFix/>
          </a:blip>
          <a:stretch>
            <a:fillRect/>
          </a:stretch>
        </p:blipFill>
        <p:spPr>
          <a:xfrm>
            <a:off x="5938900" y="2999437"/>
            <a:ext cx="2705100" cy="1685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An explanation consists of 2 parts: </a:t>
            </a:r>
          </a:p>
        </p:txBody>
      </p:sp>
      <p:sp>
        <p:nvSpPr>
          <p:cNvPr id="121" name="Shape 12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AutoNum type="arabicPeriod"/>
            </a:pPr>
            <a:r>
              <a:rPr lang="en"/>
              <a:t>What is being explained</a:t>
            </a:r>
            <a:r>
              <a:rPr lang="en"/>
              <a:t>:  “the grass is green” </a:t>
            </a:r>
          </a:p>
          <a:p>
            <a:pPr indent="-228600" lvl="0" marL="457200" rtl="0">
              <a:spcBef>
                <a:spcPts val="0"/>
              </a:spcBef>
              <a:buAutoNum type="arabicPeriod"/>
            </a:pPr>
            <a:r>
              <a:rPr lang="en"/>
              <a:t>The facts that make up the explanation: (in the grass example, this is the notion that most species of grass produce chlorophyll which absorbs blue and red light well but mostly reflects green light which accounts for the lawn’s green color). </a:t>
            </a:r>
          </a:p>
          <a:p>
            <a:pPr lvl="0" rtl="0">
              <a:spcBef>
                <a:spcPts val="0"/>
              </a:spcBef>
              <a:buNone/>
            </a:pPr>
            <a:r>
              <a:t/>
            </a:r>
            <a:endParaRPr/>
          </a:p>
        </p:txBody>
      </p:sp>
      <p:pic>
        <p:nvPicPr>
          <p:cNvPr id="122" name="Shape 122"/>
          <p:cNvPicPr preferRelativeResize="0"/>
          <p:nvPr/>
        </p:nvPicPr>
        <p:blipFill>
          <a:blip r:embed="rId3">
            <a:alphaModFix/>
          </a:blip>
          <a:stretch>
            <a:fillRect/>
          </a:stretch>
        </p:blipFill>
        <p:spPr>
          <a:xfrm>
            <a:off x="880000" y="2975687"/>
            <a:ext cx="2705100" cy="1685925"/>
          </a:xfrm>
          <a:prstGeom prst="rect">
            <a:avLst/>
          </a:prstGeom>
          <a:noFill/>
          <a:ln>
            <a:noFill/>
          </a:ln>
        </p:spPr>
      </p:pic>
      <p:pic>
        <p:nvPicPr>
          <p:cNvPr id="123" name="Shape 123"/>
          <p:cNvPicPr preferRelativeResize="0"/>
          <p:nvPr/>
        </p:nvPicPr>
        <p:blipFill>
          <a:blip r:embed="rId4">
            <a:alphaModFix/>
          </a:blip>
          <a:stretch>
            <a:fillRect/>
          </a:stretch>
        </p:blipFill>
        <p:spPr>
          <a:xfrm>
            <a:off x="4654702" y="2975700"/>
            <a:ext cx="3040500" cy="1847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idx="1" type="body"/>
          </p:nvPr>
        </p:nvSpPr>
        <p:spPr>
          <a:xfrm>
            <a:off x="311700" y="553325"/>
            <a:ext cx="8520600" cy="1609800"/>
          </a:xfrm>
          <a:prstGeom prst="rect">
            <a:avLst/>
          </a:prstGeom>
        </p:spPr>
        <p:txBody>
          <a:bodyPr anchorCtr="0" anchor="t" bIns="91425" lIns="91425" rIns="91425" tIns="91425">
            <a:noAutofit/>
          </a:bodyPr>
          <a:lstStyle/>
          <a:p>
            <a:pPr lvl="0">
              <a:spcBef>
                <a:spcPts val="0"/>
              </a:spcBef>
              <a:buClr>
                <a:schemeClr val="dk1"/>
              </a:buClr>
              <a:buSzPct val="61111"/>
              <a:buFont typeface="Arial"/>
              <a:buNone/>
            </a:pPr>
            <a:r>
              <a:rPr lang="en"/>
              <a:t>A characteristic of an explanation is that </a:t>
            </a:r>
            <a:r>
              <a:rPr b="1" lang="en">
                <a:solidFill>
                  <a:srgbClr val="0000FF"/>
                </a:solidFill>
              </a:rPr>
              <a:t>the facts making up the explanation </a:t>
            </a:r>
            <a:r>
              <a:rPr lang="en"/>
              <a:t>are less certain than </a:t>
            </a:r>
            <a:r>
              <a:rPr b="1" lang="en">
                <a:solidFill>
                  <a:srgbClr val="FF0000"/>
                </a:solidFill>
              </a:rPr>
              <a:t>what is being explained, </a:t>
            </a:r>
            <a:r>
              <a:rPr lang="en"/>
              <a:t>which is derived from observation, laws or theories that are generally accepted.  </a:t>
            </a:r>
          </a:p>
          <a:p>
            <a:pPr lvl="0">
              <a:spcBef>
                <a:spcPts val="0"/>
              </a:spcBef>
              <a:buNone/>
            </a:pPr>
            <a:r>
              <a:t/>
            </a:r>
            <a:endParaRPr/>
          </a:p>
        </p:txBody>
      </p:sp>
      <p:sp>
        <p:nvSpPr>
          <p:cNvPr id="129" name="Shape 129"/>
          <p:cNvSpPr txBox="1"/>
          <p:nvPr/>
        </p:nvSpPr>
        <p:spPr>
          <a:xfrm>
            <a:off x="3679075" y="2472950"/>
            <a:ext cx="2716500" cy="616200"/>
          </a:xfrm>
          <a:prstGeom prst="rect">
            <a:avLst/>
          </a:prstGeom>
          <a:noFill/>
          <a:ln>
            <a:noFill/>
          </a:ln>
        </p:spPr>
        <p:txBody>
          <a:bodyPr anchorCtr="0" anchor="t" bIns="91425" lIns="91425" rIns="91425" tIns="91425">
            <a:noAutofit/>
          </a:bodyPr>
          <a:lstStyle/>
          <a:p>
            <a:pPr lvl="0" rtl="0">
              <a:spcBef>
                <a:spcPts val="0"/>
              </a:spcBef>
              <a:buNone/>
            </a:pPr>
            <a:r>
              <a:rPr lang="en" sz="1800"/>
              <a:t>Why is the grass green?</a:t>
            </a:r>
          </a:p>
        </p:txBody>
      </p:sp>
      <p:sp>
        <p:nvSpPr>
          <p:cNvPr id="130" name="Shape 130"/>
          <p:cNvSpPr txBox="1"/>
          <p:nvPr/>
        </p:nvSpPr>
        <p:spPr>
          <a:xfrm>
            <a:off x="311700" y="2472950"/>
            <a:ext cx="3033600" cy="616200"/>
          </a:xfrm>
          <a:prstGeom prst="rect">
            <a:avLst/>
          </a:prstGeom>
          <a:noFill/>
          <a:ln>
            <a:noFill/>
          </a:ln>
        </p:spPr>
        <p:txBody>
          <a:bodyPr anchorCtr="0" anchor="t" bIns="91425" lIns="91425" rIns="91425" tIns="91425">
            <a:noAutofit/>
          </a:bodyPr>
          <a:lstStyle/>
          <a:p>
            <a:pPr lvl="0" rtl="0">
              <a:spcBef>
                <a:spcPts val="0"/>
              </a:spcBef>
              <a:buNone/>
            </a:pPr>
            <a:r>
              <a:rPr b="1" lang="en" sz="1800">
                <a:solidFill>
                  <a:srgbClr val="FF0000"/>
                </a:solidFill>
              </a:rPr>
              <a:t>What is being explained: </a:t>
            </a:r>
          </a:p>
        </p:txBody>
      </p:sp>
      <p:sp>
        <p:nvSpPr>
          <p:cNvPr id="131" name="Shape 131"/>
          <p:cNvSpPr txBox="1"/>
          <p:nvPr/>
        </p:nvSpPr>
        <p:spPr>
          <a:xfrm>
            <a:off x="311700" y="3354750"/>
            <a:ext cx="3209400" cy="616200"/>
          </a:xfrm>
          <a:prstGeom prst="rect">
            <a:avLst/>
          </a:prstGeom>
          <a:noFill/>
          <a:ln>
            <a:noFill/>
          </a:ln>
        </p:spPr>
        <p:txBody>
          <a:bodyPr anchorCtr="0" anchor="t" bIns="91425" lIns="91425" rIns="91425" tIns="91425">
            <a:noAutofit/>
          </a:bodyPr>
          <a:lstStyle/>
          <a:p>
            <a:pPr lvl="0" rtl="0">
              <a:spcBef>
                <a:spcPts val="0"/>
              </a:spcBef>
              <a:buNone/>
            </a:pPr>
            <a:r>
              <a:rPr b="1" lang="en" sz="1800">
                <a:solidFill>
                  <a:srgbClr val="0000FF"/>
                </a:solidFill>
              </a:rPr>
              <a:t>The facts that make up the explanation: </a:t>
            </a:r>
          </a:p>
        </p:txBody>
      </p:sp>
      <p:sp>
        <p:nvSpPr>
          <p:cNvPr id="132" name="Shape 132"/>
          <p:cNvSpPr txBox="1"/>
          <p:nvPr/>
        </p:nvSpPr>
        <p:spPr>
          <a:xfrm>
            <a:off x="3679075" y="3354750"/>
            <a:ext cx="6532500" cy="6162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800"/>
              <a:t>Most species of grass produce chlorophyll…...</a:t>
            </a:r>
            <a:r>
              <a:rPr lang="en" sz="1800">
                <a:solidFill>
                  <a:srgbClr val="0000FF"/>
                </a:solidFill>
              </a:rPr>
              <a:t> </a:t>
            </a:r>
          </a:p>
        </p:txBody>
      </p:sp>
      <p:sp>
        <p:nvSpPr>
          <p:cNvPr id="133" name="Shape 133"/>
          <p:cNvSpPr/>
          <p:nvPr/>
        </p:nvSpPr>
        <p:spPr>
          <a:xfrm>
            <a:off x="326975" y="2527725"/>
            <a:ext cx="8337900" cy="16098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Argumentation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Scientific Argument</a:t>
            </a:r>
          </a:p>
        </p:txBody>
      </p:sp>
      <p:sp>
        <p:nvSpPr>
          <p:cNvPr id="144" name="Shape 14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An argument is a claim that justifies a belief using data and reasoning.  </a:t>
            </a:r>
          </a:p>
          <a:p>
            <a:pPr indent="-228600" lvl="0" marL="457200" rtl="0">
              <a:spcBef>
                <a:spcPts val="0"/>
              </a:spcBef>
            </a:pPr>
            <a:r>
              <a:rPr lang="en"/>
              <a:t>There is a substantial degree of tentativeness in an argument </a:t>
            </a:r>
            <a:r>
              <a:rPr i="1" lang="en"/>
              <a:t>(this is the reason for having the argument)</a:t>
            </a:r>
          </a:p>
          <a:p>
            <a:pPr indent="-228600" lvl="0" marL="457200" rtl="0">
              <a:spcBef>
                <a:spcPts val="0"/>
              </a:spcBef>
            </a:pPr>
            <a:r>
              <a:rPr lang="en"/>
              <a:t>An argument uses evidence and reasoning to determine which of the ideas about the natural world is best</a:t>
            </a:r>
          </a:p>
          <a:p>
            <a:pPr lvl="0">
              <a:spcBef>
                <a:spcPts val="0"/>
              </a:spcBef>
              <a:buNone/>
            </a:pPr>
            <a:r>
              <a:t/>
            </a:r>
            <a:endParaRPr>
              <a:solidFill>
                <a:srgbClr val="000000"/>
              </a:solidFill>
              <a:highlight>
                <a:srgbClr val="FFFF00"/>
              </a:highlight>
            </a:endParaRP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types of things can we argue about?</a:t>
            </a:r>
          </a:p>
        </p:txBody>
      </p:sp>
      <p:sp>
        <p:nvSpPr>
          <p:cNvPr id="150" name="Shape 15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Explanations</a:t>
            </a:r>
          </a:p>
          <a:p>
            <a:pPr lvl="0">
              <a:spcBef>
                <a:spcPts val="0"/>
              </a:spcBef>
              <a:buNone/>
            </a:pPr>
            <a:r>
              <a:rPr lang="en"/>
              <a:t>Observations </a:t>
            </a:r>
          </a:p>
          <a:p>
            <a:pPr lvl="0">
              <a:spcBef>
                <a:spcPts val="0"/>
              </a:spcBef>
              <a:buNone/>
            </a:pPr>
            <a:r>
              <a:rPr lang="en"/>
              <a:t>Causes</a:t>
            </a:r>
          </a:p>
          <a:p>
            <a:pPr lvl="0">
              <a:spcBef>
                <a:spcPts val="0"/>
              </a:spcBef>
              <a:buNone/>
            </a:pPr>
            <a:r>
              <a:rPr lang="en"/>
              <a:t>Models</a:t>
            </a:r>
          </a:p>
          <a:p>
            <a:pPr lvl="0">
              <a:spcBef>
                <a:spcPts val="0"/>
              </a:spcBef>
              <a:buNone/>
            </a:pPr>
            <a:r>
              <a:rPr lang="en"/>
              <a:t>Etc.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Example of a scientific argument </a:t>
            </a:r>
          </a:p>
        </p:txBody>
      </p:sp>
      <p:sp>
        <p:nvSpPr>
          <p:cNvPr id="156" name="Shape 15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Argument:  In the 1800’s, high maternal mortality rates in clinics are caused by the “dirty hands” of doctors.  </a:t>
            </a:r>
          </a:p>
          <a:p>
            <a:pPr lvl="0">
              <a:spcBef>
                <a:spcPts val="0"/>
              </a:spcBef>
              <a:buNone/>
            </a:pPr>
            <a:r>
              <a:rPr lang="en"/>
              <a:t>Upon research by Ignaz </a:t>
            </a:r>
            <a:r>
              <a:rPr lang="en"/>
              <a:t>Philipp</a:t>
            </a:r>
            <a:r>
              <a:rPr lang="en"/>
              <a:t> Semmelweis, he found that mortality rates from childbed disease were extremely low for street births as opposed to those done in clinics.  He concluded that the illness was coming from direct and indirect contact with cadaverous vapors being spread by doctors and midwives not washing their hands before delivery.  When he instituted a clinic wide policy of hand washing maternal death rates plummeted from 1 in 10 to 1 in 100 forming a strong argument in support of his claim.  </a:t>
            </a:r>
          </a:p>
          <a:p>
            <a:pPr lvl="0" rtl="0">
              <a:spcBef>
                <a:spcPts val="0"/>
              </a:spcBef>
              <a:buNone/>
            </a:pPr>
            <a:r>
              <a:t/>
            </a:r>
            <a:endParaRP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Argumentation using Claim, Evidence, Reasoning (CER)</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 claim </a:t>
            </a:r>
          </a:p>
        </p:txBody>
      </p:sp>
      <p:sp>
        <p:nvSpPr>
          <p:cNvPr id="167" name="Shape 1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A statement based upon </a:t>
            </a:r>
            <a:r>
              <a:rPr lang="en"/>
              <a:t>something</a:t>
            </a:r>
            <a:r>
              <a:rPr lang="en"/>
              <a:t> that is </a:t>
            </a:r>
            <a:r>
              <a:rPr lang="en"/>
              <a:t>believed</a:t>
            </a:r>
            <a:r>
              <a:rPr lang="en"/>
              <a:t> to be true</a:t>
            </a: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Evidence </a:t>
            </a:r>
          </a:p>
        </p:txBody>
      </p:sp>
      <p:sp>
        <p:nvSpPr>
          <p:cNvPr id="173" name="Shape 17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Data that is collected that supports the claim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Objective:  </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identify and differentiate between the practices of scientific explanations and arguments </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Reasoning</a:t>
            </a:r>
          </a:p>
        </p:txBody>
      </p:sp>
      <p:sp>
        <p:nvSpPr>
          <p:cNvPr id="179" name="Shape 17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Justification linking the evidence to the claim showing why the evidence supports the claim, using scientific principles. </a:t>
            </a:r>
          </a:p>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Example of an student argument using CER </a:t>
            </a:r>
          </a:p>
        </p:txBody>
      </p:sp>
      <p:sp>
        <p:nvSpPr>
          <p:cNvPr id="185" name="Shape 18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A student observes the following: </a:t>
            </a:r>
          </a:p>
        </p:txBody>
      </p:sp>
      <p:pic>
        <p:nvPicPr>
          <p:cNvPr id="186" name="Shape 186"/>
          <p:cNvPicPr preferRelativeResize="0"/>
          <p:nvPr/>
        </p:nvPicPr>
        <p:blipFill>
          <a:blip r:embed="rId3">
            <a:alphaModFix/>
          </a:blip>
          <a:stretch>
            <a:fillRect/>
          </a:stretch>
        </p:blipFill>
        <p:spPr>
          <a:xfrm>
            <a:off x="226375" y="1951050"/>
            <a:ext cx="4036824" cy="2928375"/>
          </a:xfrm>
          <a:prstGeom prst="rect">
            <a:avLst/>
          </a:prstGeom>
          <a:noFill/>
          <a:ln>
            <a:noFill/>
          </a:ln>
        </p:spPr>
      </p:pic>
      <p:pic>
        <p:nvPicPr>
          <p:cNvPr id="187" name="Shape 187"/>
          <p:cNvPicPr preferRelativeResize="0"/>
          <p:nvPr/>
        </p:nvPicPr>
        <p:blipFill>
          <a:blip r:embed="rId4">
            <a:alphaModFix/>
          </a:blip>
          <a:stretch>
            <a:fillRect/>
          </a:stretch>
        </p:blipFill>
        <p:spPr>
          <a:xfrm>
            <a:off x="4803949" y="1951025"/>
            <a:ext cx="4193625" cy="2928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Student Claim: </a:t>
            </a:r>
          </a:p>
        </p:txBody>
      </p:sp>
      <p:sp>
        <p:nvSpPr>
          <p:cNvPr id="193" name="Shape 19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A chemical reaction has </a:t>
            </a:r>
            <a:r>
              <a:rPr lang="en"/>
              <a:t>occurred</a:t>
            </a:r>
          </a:p>
        </p:txBody>
      </p:sp>
      <p:pic>
        <p:nvPicPr>
          <p:cNvPr id="194" name="Shape 194"/>
          <p:cNvPicPr preferRelativeResize="0"/>
          <p:nvPr/>
        </p:nvPicPr>
        <p:blipFill>
          <a:blip r:embed="rId3">
            <a:alphaModFix/>
          </a:blip>
          <a:stretch>
            <a:fillRect/>
          </a:stretch>
        </p:blipFill>
        <p:spPr>
          <a:xfrm>
            <a:off x="226375" y="1951050"/>
            <a:ext cx="4036824" cy="2928375"/>
          </a:xfrm>
          <a:prstGeom prst="rect">
            <a:avLst/>
          </a:prstGeom>
          <a:noFill/>
          <a:ln>
            <a:noFill/>
          </a:ln>
        </p:spPr>
      </p:pic>
      <p:pic>
        <p:nvPicPr>
          <p:cNvPr id="195" name="Shape 195"/>
          <p:cNvPicPr preferRelativeResize="0"/>
          <p:nvPr/>
        </p:nvPicPr>
        <p:blipFill>
          <a:blip r:embed="rId4">
            <a:alphaModFix/>
          </a:blip>
          <a:stretch>
            <a:fillRect/>
          </a:stretch>
        </p:blipFill>
        <p:spPr>
          <a:xfrm>
            <a:off x="4803949" y="1951025"/>
            <a:ext cx="4193625" cy="2928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Student Evidence: </a:t>
            </a:r>
          </a:p>
        </p:txBody>
      </p:sp>
      <p:sp>
        <p:nvSpPr>
          <p:cNvPr id="201" name="Shape 20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The penny was brown in color, did not dissolve in water and its density was 8.90g/cm</a:t>
            </a:r>
            <a:r>
              <a:rPr baseline="30000" lang="en"/>
              <a:t>3</a:t>
            </a:r>
            <a:r>
              <a:rPr lang="en"/>
              <a:t>.  The color, solubility and density changed.  </a:t>
            </a:r>
          </a:p>
          <a:p>
            <a:pPr lvl="0">
              <a:spcBef>
                <a:spcPts val="0"/>
              </a:spcBef>
              <a:buNone/>
            </a:pPr>
            <a:r>
              <a:t/>
            </a:r>
            <a:endParaRPr/>
          </a:p>
        </p:txBody>
      </p:sp>
      <p:pic>
        <p:nvPicPr>
          <p:cNvPr id="202" name="Shape 202"/>
          <p:cNvPicPr preferRelativeResize="0"/>
          <p:nvPr/>
        </p:nvPicPr>
        <p:blipFill>
          <a:blip r:embed="rId3">
            <a:alphaModFix/>
          </a:blip>
          <a:stretch>
            <a:fillRect/>
          </a:stretch>
        </p:blipFill>
        <p:spPr>
          <a:xfrm>
            <a:off x="226375" y="1951050"/>
            <a:ext cx="4036824" cy="2928375"/>
          </a:xfrm>
          <a:prstGeom prst="rect">
            <a:avLst/>
          </a:prstGeom>
          <a:noFill/>
          <a:ln>
            <a:noFill/>
          </a:ln>
        </p:spPr>
      </p:pic>
      <p:pic>
        <p:nvPicPr>
          <p:cNvPr id="203" name="Shape 203"/>
          <p:cNvPicPr preferRelativeResize="0"/>
          <p:nvPr/>
        </p:nvPicPr>
        <p:blipFill>
          <a:blip r:embed="rId4">
            <a:alphaModFix/>
          </a:blip>
          <a:stretch>
            <a:fillRect/>
          </a:stretch>
        </p:blipFill>
        <p:spPr>
          <a:xfrm>
            <a:off x="4803949" y="1951025"/>
            <a:ext cx="4193625" cy="2928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Student Justification</a:t>
            </a:r>
          </a:p>
        </p:txBody>
      </p:sp>
      <p:sp>
        <p:nvSpPr>
          <p:cNvPr id="209" name="Shape 20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Color, solubility and density are all properties.  Since the properties changed, I know a new substance was made, which means a chemical reaction occurred.  Chemical reactions create new substances that have different properties from the old substances. </a:t>
            </a:r>
          </a:p>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pic>
        <p:nvPicPr>
          <p:cNvPr id="214" name="Shape 214"/>
          <p:cNvPicPr preferRelativeResize="0"/>
          <p:nvPr/>
        </p:nvPicPr>
        <p:blipFill>
          <a:blip r:embed="rId3">
            <a:alphaModFix/>
          </a:blip>
          <a:stretch>
            <a:fillRect/>
          </a:stretch>
        </p:blipFill>
        <p:spPr>
          <a:xfrm>
            <a:off x="1180652" y="744375"/>
            <a:ext cx="6782699" cy="3217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265500" y="190500"/>
            <a:ext cx="4045200" cy="1235100"/>
          </a:xfrm>
          <a:prstGeom prst="rect">
            <a:avLst/>
          </a:prstGeom>
        </p:spPr>
        <p:txBody>
          <a:bodyPr anchorCtr="0" anchor="b" bIns="91425" lIns="91425" rIns="91425" tIns="91425">
            <a:noAutofit/>
          </a:bodyPr>
          <a:lstStyle/>
          <a:p>
            <a:pPr lvl="0">
              <a:spcBef>
                <a:spcPts val="0"/>
              </a:spcBef>
              <a:buNone/>
            </a:pPr>
            <a:r>
              <a:rPr lang="en" sz="3600"/>
              <a:t>Problems with the Current Material...</a:t>
            </a:r>
          </a:p>
        </p:txBody>
      </p:sp>
      <p:sp>
        <p:nvSpPr>
          <p:cNvPr id="220" name="Shape 220"/>
          <p:cNvSpPr txBox="1"/>
          <p:nvPr>
            <p:ph idx="2" type="body"/>
          </p:nvPr>
        </p:nvSpPr>
        <p:spPr>
          <a:xfrm>
            <a:off x="4939500" y="724075"/>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id="221" name="Shape 221"/>
          <p:cNvPicPr preferRelativeResize="0"/>
          <p:nvPr/>
        </p:nvPicPr>
        <p:blipFill>
          <a:blip r:embed="rId3">
            <a:alphaModFix/>
          </a:blip>
          <a:stretch>
            <a:fillRect/>
          </a:stretch>
        </p:blipFill>
        <p:spPr>
          <a:xfrm>
            <a:off x="5137950" y="190500"/>
            <a:ext cx="3848100" cy="4762500"/>
          </a:xfrm>
          <a:prstGeom prst="rect">
            <a:avLst/>
          </a:prstGeom>
          <a:noFill/>
          <a:ln>
            <a:noFill/>
          </a:ln>
        </p:spPr>
      </p:pic>
      <p:sp>
        <p:nvSpPr>
          <p:cNvPr id="222" name="Shape 222"/>
          <p:cNvSpPr txBox="1"/>
          <p:nvPr>
            <p:ph idx="1" type="subTitle"/>
          </p:nvPr>
        </p:nvSpPr>
        <p:spPr>
          <a:xfrm>
            <a:off x="315825" y="1954200"/>
            <a:ext cx="4045200" cy="1235100"/>
          </a:xfrm>
          <a:prstGeom prst="rect">
            <a:avLst/>
          </a:prstGeom>
        </p:spPr>
        <p:txBody>
          <a:bodyPr anchorCtr="0" anchor="t" bIns="91425" lIns="91425" rIns="91425" tIns="91425">
            <a:noAutofit/>
          </a:bodyPr>
          <a:lstStyle/>
          <a:p>
            <a:pPr lvl="0">
              <a:spcBef>
                <a:spcPts val="0"/>
              </a:spcBef>
              <a:buNone/>
            </a:pPr>
            <a:r>
              <a:rPr lang="en"/>
              <a:t>Much of focus for authentic science materials related to NGSS have been on CER.  </a:t>
            </a:r>
            <a:r>
              <a:rPr lang="en"/>
              <a:t>Unfortunately,</a:t>
            </a:r>
            <a:r>
              <a:rPr lang="en"/>
              <a:t> they have been mislabeled as Explanations when in fact they are Arguments.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3600">
                <a:solidFill>
                  <a:schemeClr val="dk2"/>
                </a:solidFill>
              </a:rPr>
              <a:t>Why would we approach scientific inquiry from two different vantage points?</a:t>
            </a:r>
          </a:p>
          <a:p>
            <a:pPr lvl="0">
              <a:spcBef>
                <a:spcPts val="0"/>
              </a:spcBef>
              <a:buNone/>
            </a:pPr>
            <a:r>
              <a:t/>
            </a:r>
            <a:endParaRPr sz="3600">
              <a:solidFill>
                <a:schemeClr val="dk2"/>
              </a:solidFill>
            </a:endParaRPr>
          </a:p>
        </p:txBody>
      </p:sp>
      <p:sp>
        <p:nvSpPr>
          <p:cNvPr id="228" name="Shape 228"/>
          <p:cNvSpPr txBox="1"/>
          <p:nvPr>
            <p:ph idx="1" type="body"/>
          </p:nvPr>
        </p:nvSpPr>
        <p:spPr>
          <a:xfrm>
            <a:off x="311700" y="2100150"/>
            <a:ext cx="8520600" cy="2468700"/>
          </a:xfrm>
          <a:prstGeom prst="rect">
            <a:avLst/>
          </a:prstGeom>
        </p:spPr>
        <p:txBody>
          <a:bodyPr anchorCtr="0" anchor="t" bIns="91425" lIns="91425" rIns="91425" tIns="91425">
            <a:noAutofit/>
          </a:bodyPr>
          <a:lstStyle/>
          <a:p>
            <a:pPr lvl="0" rtl="0">
              <a:spcBef>
                <a:spcPts val="0"/>
              </a:spcBef>
              <a:buNone/>
            </a:pPr>
            <a:r>
              <a:rPr lang="en"/>
              <a:t>This depends on the </a:t>
            </a:r>
            <a:r>
              <a:rPr lang="en"/>
              <a:t>epistemic</a:t>
            </a:r>
            <a:r>
              <a:rPr lang="en"/>
              <a:t> aims of the scientific inquiry</a:t>
            </a:r>
          </a:p>
          <a:p>
            <a:pPr indent="-228600" lvl="1" marL="914400" rtl="0">
              <a:spcBef>
                <a:spcPts val="0"/>
              </a:spcBef>
            </a:pPr>
            <a:r>
              <a:rPr lang="en"/>
              <a:t>Are you trying to provide evidence for your views? </a:t>
            </a:r>
            <a:r>
              <a:rPr b="1" i="1" lang="en"/>
              <a:t>Argument</a:t>
            </a:r>
          </a:p>
          <a:p>
            <a:pPr indent="-228600" lvl="1" marL="914400" rtl="0">
              <a:spcBef>
                <a:spcPts val="0"/>
              </a:spcBef>
            </a:pPr>
            <a:r>
              <a:rPr lang="en"/>
              <a:t>Are you trying to create understanding? </a:t>
            </a:r>
            <a:r>
              <a:rPr b="1" i="1" lang="en"/>
              <a:t>Explanation</a:t>
            </a:r>
          </a:p>
          <a:p>
            <a:pPr indent="0" lvl="0" mar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Clr>
                <a:schemeClr val="dk1"/>
              </a:buClr>
              <a:buSzPct val="39285"/>
              <a:buFont typeface="Arial"/>
              <a:buNone/>
            </a:pPr>
            <a:r>
              <a:rPr lang="en" sz="2800"/>
              <a:t>Example of a scientific argument and explanation around the same phenomenon based upon two different epistemic aims of inquiry.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437725"/>
            <a:ext cx="8520600" cy="5727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b="1" lang="en" sz="1800">
                <a:solidFill>
                  <a:schemeClr val="dk2"/>
                </a:solidFill>
              </a:rPr>
              <a:t>Phenomenon: </a:t>
            </a:r>
            <a:r>
              <a:rPr lang="en" sz="1800">
                <a:solidFill>
                  <a:schemeClr val="dk2"/>
                </a:solidFill>
              </a:rPr>
              <a:t> The air pressure in my car tires decreases in the winter </a:t>
            </a:r>
          </a:p>
        </p:txBody>
      </p:sp>
      <p:sp>
        <p:nvSpPr>
          <p:cNvPr id="239" name="Shape 239"/>
          <p:cNvSpPr txBox="1"/>
          <p:nvPr>
            <p:ph idx="1" type="body"/>
          </p:nvPr>
        </p:nvSpPr>
        <p:spPr>
          <a:xfrm>
            <a:off x="44175" y="2215575"/>
            <a:ext cx="8916000" cy="2409300"/>
          </a:xfrm>
          <a:prstGeom prst="rect">
            <a:avLst/>
          </a:prstGeom>
        </p:spPr>
        <p:txBody>
          <a:bodyPr anchorCtr="0" anchor="t" bIns="91425" lIns="91425" rIns="91425" tIns="91425">
            <a:noAutofit/>
          </a:bodyPr>
          <a:lstStyle/>
          <a:p>
            <a:pPr indent="-228600" lvl="0" marL="457200">
              <a:spcBef>
                <a:spcPts val="0"/>
              </a:spcBef>
            </a:pPr>
            <a:r>
              <a:rPr b="1" lang="en"/>
              <a:t>Argument:</a:t>
            </a:r>
            <a:r>
              <a:rPr lang="en"/>
              <a:t> </a:t>
            </a:r>
          </a:p>
          <a:p>
            <a:pPr indent="-342900" lvl="1" marL="914400" rtl="0">
              <a:spcBef>
                <a:spcPts val="0"/>
              </a:spcBef>
              <a:buSzPct val="100000"/>
            </a:pPr>
            <a:r>
              <a:rPr i="1" lang="en" sz="1800"/>
              <a:t>Claim: </a:t>
            </a:r>
            <a:r>
              <a:rPr lang="en" sz="1800"/>
              <a:t> As the temperature of a gas decreases so does the pressure without the loss of any air from the tire</a:t>
            </a:r>
          </a:p>
          <a:p>
            <a:pPr indent="-342900" lvl="1" marL="914400" rtl="0">
              <a:spcBef>
                <a:spcPts val="0"/>
              </a:spcBef>
              <a:buSzPct val="100000"/>
            </a:pPr>
            <a:r>
              <a:rPr i="1" lang="en" sz="1800"/>
              <a:t>Evidence:</a:t>
            </a:r>
            <a:r>
              <a:rPr lang="en" sz="1800"/>
              <a:t> When a closed flexible container (like a tire) is cooled, the pressure decreases.   </a:t>
            </a:r>
          </a:p>
          <a:p>
            <a:pPr indent="-342900" lvl="1" marL="914400" rtl="0">
              <a:spcBef>
                <a:spcPts val="0"/>
              </a:spcBef>
              <a:buSzPct val="100000"/>
            </a:pPr>
            <a:r>
              <a:rPr i="1" lang="en" sz="1800"/>
              <a:t>Reasoning:</a:t>
            </a:r>
            <a:r>
              <a:rPr lang="en" sz="1800"/>
              <a:t>  Since the container is sealed no air is escaping so temperature and pressure must be directly related; as </a:t>
            </a:r>
            <a:r>
              <a:rPr lang="en" sz="1800"/>
              <a:t>temperature</a:t>
            </a:r>
            <a:r>
              <a:rPr lang="en" sz="1800"/>
              <a:t> decreases so does gas pressure resulting in the tire deflating in cold temperatures. </a:t>
            </a:r>
          </a:p>
          <a:p>
            <a:pPr lvl="0" rtl="0">
              <a:spcBef>
                <a:spcPts val="0"/>
              </a:spcBef>
              <a:buNone/>
            </a:pPr>
            <a:r>
              <a:t/>
            </a:r>
            <a:endParaRPr sz="1800"/>
          </a:p>
        </p:txBody>
      </p:sp>
      <p:sp>
        <p:nvSpPr>
          <p:cNvPr id="240" name="Shape 240"/>
          <p:cNvSpPr txBox="1"/>
          <p:nvPr/>
        </p:nvSpPr>
        <p:spPr>
          <a:xfrm>
            <a:off x="352125" y="1207275"/>
            <a:ext cx="8300100" cy="10083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666666"/>
                </a:solidFill>
              </a:rPr>
              <a:t>AIM of this inquiry:</a:t>
            </a:r>
            <a:r>
              <a:rPr lang="en" sz="1800">
                <a:solidFill>
                  <a:srgbClr val="666666"/>
                </a:solidFill>
              </a:rPr>
              <a:t>  Justify the belief that gas pressure is directly related to temperature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Why?</a:t>
            </a:r>
          </a:p>
        </p:txBody>
      </p:sp>
      <p:sp>
        <p:nvSpPr>
          <p:cNvPr id="67" name="Shape 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The New York State Science Science Learning Standards (NYSSLS) based on the NGSS and NRC’s framework have been adopted by New York State which includes these practices of science.</a:t>
            </a:r>
          </a:p>
          <a:p>
            <a:pPr lvl="0" rtl="0">
              <a:spcBef>
                <a:spcPts val="0"/>
              </a:spcBef>
              <a:buNone/>
            </a:pPr>
            <a:r>
              <a:t/>
            </a:r>
            <a:endParaRPr/>
          </a:p>
          <a:p>
            <a:pPr lvl="0" rtl="0">
              <a:spcBef>
                <a:spcPts val="0"/>
              </a:spcBef>
              <a:buNone/>
            </a:pPr>
            <a:r>
              <a:rPr lang="en" sz="3000"/>
              <a:t>Are you ready to engage with these practices in your classroom?</a:t>
            </a:r>
            <a:r>
              <a:rPr lang="en"/>
              <a:t> </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437725"/>
            <a:ext cx="8520600" cy="5727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b="1" lang="en" sz="1800">
                <a:solidFill>
                  <a:schemeClr val="dk2"/>
                </a:solidFill>
              </a:rPr>
              <a:t>Phenomenon: </a:t>
            </a:r>
            <a:r>
              <a:rPr lang="en" sz="1800">
                <a:solidFill>
                  <a:schemeClr val="dk2"/>
                </a:solidFill>
              </a:rPr>
              <a:t> The air pressure in my car tires decreases in the winter </a:t>
            </a:r>
          </a:p>
        </p:txBody>
      </p:sp>
      <p:sp>
        <p:nvSpPr>
          <p:cNvPr id="246" name="Shape 246"/>
          <p:cNvSpPr txBox="1"/>
          <p:nvPr>
            <p:ph idx="1" type="body"/>
          </p:nvPr>
        </p:nvSpPr>
        <p:spPr>
          <a:xfrm>
            <a:off x="114000" y="2215575"/>
            <a:ext cx="8916000" cy="2452200"/>
          </a:xfrm>
          <a:prstGeom prst="rect">
            <a:avLst/>
          </a:prstGeom>
        </p:spPr>
        <p:txBody>
          <a:bodyPr anchorCtr="0" anchor="t" bIns="91425" lIns="91425" rIns="91425" tIns="91425">
            <a:noAutofit/>
          </a:bodyPr>
          <a:lstStyle/>
          <a:p>
            <a:pPr indent="-228600" lvl="0" marL="457200" rtl="0">
              <a:spcBef>
                <a:spcPts val="0"/>
              </a:spcBef>
            </a:pPr>
            <a:r>
              <a:rPr b="1" lang="en"/>
              <a:t>Explanation:</a:t>
            </a:r>
            <a:r>
              <a:rPr lang="en"/>
              <a:t> When temperature decreases, there is a decrease in the Avg. kinetic energy of the gas particles causing them to move slower.  If they move slower, </a:t>
            </a:r>
            <a:r>
              <a:rPr lang="en"/>
              <a:t>the particles will exert less force on the container each time they hit the walls, which leads to a decrease in gas pressure. Since the walls of the container are flexible, it will contract until the pressure of the gas once more balances the pressure of the atmosphere. The volume of the gas therefore decreases as the temperature of the gas decreases.</a:t>
            </a:r>
          </a:p>
          <a:p>
            <a:pPr lvl="0" marR="0" rtl="0" algn="l">
              <a:lnSpc>
                <a:spcPct val="115000"/>
              </a:lnSpc>
              <a:spcBef>
                <a:spcPts val="0"/>
              </a:spcBef>
              <a:spcAft>
                <a:spcPts val="1600"/>
              </a:spcAft>
              <a:buNone/>
            </a:pPr>
            <a:r>
              <a:t/>
            </a:r>
            <a:endParaRPr b="1"/>
          </a:p>
        </p:txBody>
      </p:sp>
      <p:sp>
        <p:nvSpPr>
          <p:cNvPr id="247" name="Shape 247"/>
          <p:cNvSpPr txBox="1"/>
          <p:nvPr/>
        </p:nvSpPr>
        <p:spPr>
          <a:xfrm>
            <a:off x="311700" y="1345600"/>
            <a:ext cx="8300100" cy="1008300"/>
          </a:xfrm>
          <a:prstGeom prst="rect">
            <a:avLst/>
          </a:prstGeom>
          <a:noFill/>
          <a:ln>
            <a:noFill/>
          </a:ln>
        </p:spPr>
        <p:txBody>
          <a:bodyPr anchorCtr="0" anchor="t" bIns="91425" lIns="91425" rIns="91425" tIns="91425">
            <a:noAutofit/>
          </a:bodyPr>
          <a:lstStyle/>
          <a:p>
            <a:pPr lvl="0" rtl="0">
              <a:spcBef>
                <a:spcPts val="0"/>
              </a:spcBef>
              <a:buNone/>
            </a:pPr>
            <a:r>
              <a:rPr b="1" lang="en" sz="1800">
                <a:solidFill>
                  <a:srgbClr val="666666"/>
                </a:solidFill>
              </a:rPr>
              <a:t>AIM of this inquiry:  </a:t>
            </a:r>
            <a:r>
              <a:rPr lang="en" sz="1800">
                <a:solidFill>
                  <a:srgbClr val="666666"/>
                </a:solidFill>
              </a:rPr>
              <a:t>Understand why a decrease in temperature causes the gas pressure to decrease </a:t>
            </a:r>
            <a:r>
              <a:rPr lang="en" sz="1800">
                <a:solidFill>
                  <a:srgbClr val="666666"/>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2150850"/>
            <a:ext cx="8520600" cy="841800"/>
          </a:xfrm>
          <a:prstGeom prst="rect">
            <a:avLst/>
          </a:prstGeom>
        </p:spPr>
        <p:txBody>
          <a:bodyPr anchorCtr="0" anchor="ctr" bIns="91425" lIns="91425" rIns="91425" tIns="91425">
            <a:noAutofit/>
          </a:bodyPr>
          <a:lstStyle/>
          <a:p>
            <a:pPr lvl="0" rtl="0">
              <a:spcBef>
                <a:spcPts val="0"/>
              </a:spcBef>
              <a:buClr>
                <a:schemeClr val="dk1"/>
              </a:buClr>
              <a:buSzPct val="39285"/>
              <a:buFont typeface="Arial"/>
              <a:buNone/>
            </a:pPr>
            <a:r>
              <a:rPr lang="en" sz="2800"/>
              <a:t>Example where the phenomenon is not in question but the cause of it is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sz="2400">
                <a:solidFill>
                  <a:schemeClr val="dk2"/>
                </a:solidFill>
              </a:rPr>
              <a:t>Phenomenon: The Earth’s temperature is increasing</a:t>
            </a:r>
          </a:p>
        </p:txBody>
      </p:sp>
      <p:sp>
        <p:nvSpPr>
          <p:cNvPr id="258" name="Shape 258"/>
          <p:cNvSpPr txBox="1"/>
          <p:nvPr>
            <p:ph idx="1" type="body"/>
          </p:nvPr>
        </p:nvSpPr>
        <p:spPr>
          <a:xfrm>
            <a:off x="311700" y="1441525"/>
            <a:ext cx="8520600" cy="3416400"/>
          </a:xfrm>
          <a:prstGeom prst="rect">
            <a:avLst/>
          </a:prstGeom>
        </p:spPr>
        <p:txBody>
          <a:bodyPr anchorCtr="0" anchor="t" bIns="91425" lIns="91425" rIns="91425" tIns="91425">
            <a:noAutofit/>
          </a:bodyPr>
          <a:lstStyle/>
          <a:p>
            <a:pPr indent="-228600" lvl="0" marL="457200" rtl="0">
              <a:lnSpc>
                <a:spcPct val="100000"/>
              </a:lnSpc>
              <a:spcBef>
                <a:spcPts val="0"/>
              </a:spcBef>
              <a:spcAft>
                <a:spcPts val="0"/>
              </a:spcAft>
            </a:pPr>
            <a:r>
              <a:rPr lang="en"/>
              <a:t>The fact that global warming exists is not in question but the cause of the increase is.</a:t>
            </a:r>
          </a:p>
          <a:p>
            <a:pPr lvl="0" rtl="0">
              <a:lnSpc>
                <a:spcPct val="100000"/>
              </a:lnSpc>
              <a:spcBef>
                <a:spcPts val="0"/>
              </a:spcBef>
              <a:spcAft>
                <a:spcPts val="0"/>
              </a:spcAft>
              <a:buNone/>
            </a:pPr>
            <a:r>
              <a:t/>
            </a:r>
            <a:endParaRPr b="1"/>
          </a:p>
          <a:p>
            <a:pPr indent="0" lvl="0" marL="0" rtl="0">
              <a:lnSpc>
                <a:spcPct val="100000"/>
              </a:lnSpc>
              <a:spcBef>
                <a:spcPts val="0"/>
              </a:spcBef>
              <a:spcAft>
                <a:spcPts val="0"/>
              </a:spcAft>
              <a:buNone/>
            </a:pPr>
            <a:r>
              <a:t/>
            </a:r>
            <a:endParaRPr b="1"/>
          </a:p>
          <a:p>
            <a:pPr indent="0" lvl="0" marL="0" rtl="0">
              <a:lnSpc>
                <a:spcPct val="100000"/>
              </a:lnSpc>
              <a:spcBef>
                <a:spcPts val="0"/>
              </a:spcBef>
              <a:spcAft>
                <a:spcPts val="0"/>
              </a:spcAft>
              <a:buNone/>
            </a:pPr>
            <a:r>
              <a:rPr b="1" lang="en"/>
              <a:t>Argument: </a:t>
            </a:r>
            <a:r>
              <a:rPr lang="en"/>
              <a:t>Global warming is increased by human activity</a:t>
            </a:r>
          </a:p>
          <a:p>
            <a:pPr lvl="0" rtl="0">
              <a:lnSpc>
                <a:spcPct val="100000"/>
              </a:lnSpc>
              <a:spcBef>
                <a:spcPts val="0"/>
              </a:spcBef>
              <a:spcAft>
                <a:spcPts val="0"/>
              </a:spcAft>
              <a:buNone/>
            </a:pPr>
            <a:r>
              <a:t/>
            </a:r>
            <a:endParaRPr/>
          </a:p>
          <a:p>
            <a:pPr indent="0" lvl="0" marL="0" rtl="0">
              <a:lnSpc>
                <a:spcPct val="100000"/>
              </a:lnSpc>
              <a:spcBef>
                <a:spcPts val="0"/>
              </a:spcBef>
              <a:spcAft>
                <a:spcPts val="0"/>
              </a:spcAft>
              <a:buNone/>
            </a:pPr>
            <a:r>
              <a:rPr b="1" lang="en"/>
              <a:t>Explanation: </a:t>
            </a:r>
            <a:r>
              <a:rPr lang="en"/>
              <a:t> How CO</a:t>
            </a:r>
            <a:r>
              <a:rPr baseline="-25000" lang="en"/>
              <a:t>2</a:t>
            </a:r>
            <a:r>
              <a:rPr lang="en"/>
              <a:t> influences global warming</a:t>
            </a:r>
          </a:p>
          <a:p>
            <a:pPr lvl="0" rtl="0">
              <a:lnSpc>
                <a:spcPct val="100000"/>
              </a:lnSpc>
              <a:spcBef>
                <a:spcPts val="0"/>
              </a:spcBef>
              <a:spcAft>
                <a:spcPts val="0"/>
              </a:spcAft>
              <a:buNone/>
            </a:pPr>
            <a:r>
              <a:t/>
            </a:r>
            <a:endParaRPr/>
          </a:p>
          <a:p>
            <a:pPr lvl="0" rtl="0">
              <a:lnSpc>
                <a:spcPct val="100000"/>
              </a:lnSpc>
              <a:spcBef>
                <a:spcPts val="0"/>
              </a:spcBef>
              <a:spcAft>
                <a:spcPts val="0"/>
              </a:spcAft>
              <a:buNone/>
            </a:pPr>
            <a:r>
              <a:t/>
            </a:r>
            <a:endParaRPr/>
          </a:p>
          <a:p>
            <a:pPr lvl="0" rtl="0">
              <a:lnSpc>
                <a:spcPct val="100000"/>
              </a:lnSpc>
              <a:spcBef>
                <a:spcPts val="0"/>
              </a:spcBef>
              <a:spcAft>
                <a:spcPts val="0"/>
              </a:spcAft>
              <a:buClr>
                <a:schemeClr val="dk1"/>
              </a:buClr>
              <a:buSzPct val="61111"/>
              <a:buFont typeface="Arial"/>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Differentiating Argument from Explanation</a:t>
            </a:r>
          </a:p>
        </p:txBody>
      </p:sp>
      <p:sp>
        <p:nvSpPr>
          <p:cNvPr id="264" name="Shape 26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The best way to remember the difference is to think of them as answering two different questions:</a:t>
            </a:r>
          </a:p>
          <a:p>
            <a:pPr indent="-228600" lvl="1" marL="914400" rtl="0">
              <a:spcBef>
                <a:spcPts val="0"/>
              </a:spcBef>
            </a:pPr>
            <a:r>
              <a:rPr lang="en"/>
              <a:t>An argument answers the question:  </a:t>
            </a:r>
            <a:r>
              <a:rPr i="1" lang="en"/>
              <a:t>How do you know? </a:t>
            </a:r>
            <a:r>
              <a:rPr lang="en"/>
              <a:t>(This is a request for evidence)</a:t>
            </a:r>
          </a:p>
          <a:p>
            <a:pPr indent="-228600" lvl="1" marL="914400" rtl="0">
              <a:spcBef>
                <a:spcPts val="0"/>
              </a:spcBef>
            </a:pPr>
            <a:r>
              <a:rPr lang="en"/>
              <a:t>An explanation answers the question:  </a:t>
            </a:r>
            <a:r>
              <a:rPr i="1" lang="en"/>
              <a:t>Why is that so? </a:t>
            </a:r>
            <a:r>
              <a:rPr lang="en"/>
              <a:t>(This request for cause)</a:t>
            </a:r>
          </a:p>
          <a:p>
            <a:pPr lvl="0">
              <a:spcBef>
                <a:spcPts val="0"/>
              </a:spcBef>
              <a:buNone/>
            </a:pPr>
            <a:r>
              <a:t/>
            </a:r>
            <a:endParaRPr/>
          </a:p>
          <a:p>
            <a:pPr lvl="0">
              <a:spcBef>
                <a:spcPts val="0"/>
              </a:spcBef>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p:nvPr/>
        </p:nvSpPr>
        <p:spPr>
          <a:xfrm>
            <a:off x="607725" y="570675"/>
            <a:ext cx="4854900" cy="40095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0" name="Shape 270"/>
          <p:cNvSpPr/>
          <p:nvPr/>
        </p:nvSpPr>
        <p:spPr>
          <a:xfrm>
            <a:off x="3158825" y="515550"/>
            <a:ext cx="4782900" cy="40095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1" name="Shape 271"/>
          <p:cNvSpPr txBox="1"/>
          <p:nvPr/>
        </p:nvSpPr>
        <p:spPr>
          <a:xfrm>
            <a:off x="1793550" y="904200"/>
            <a:ext cx="1786200" cy="392700"/>
          </a:xfrm>
          <a:prstGeom prst="rect">
            <a:avLst/>
          </a:prstGeom>
          <a:noFill/>
          <a:ln>
            <a:noFill/>
          </a:ln>
        </p:spPr>
        <p:txBody>
          <a:bodyPr anchorCtr="0" anchor="t" bIns="91425" lIns="91425" rIns="91425" tIns="91425">
            <a:noAutofit/>
          </a:bodyPr>
          <a:lstStyle/>
          <a:p>
            <a:pPr lvl="0" algn="ctr">
              <a:spcBef>
                <a:spcPts val="0"/>
              </a:spcBef>
              <a:buNone/>
            </a:pPr>
            <a:r>
              <a:rPr b="1" lang="en" u="sng"/>
              <a:t>Arguments </a:t>
            </a:r>
          </a:p>
        </p:txBody>
      </p:sp>
      <p:sp>
        <p:nvSpPr>
          <p:cNvPr id="272" name="Shape 272"/>
          <p:cNvSpPr txBox="1"/>
          <p:nvPr/>
        </p:nvSpPr>
        <p:spPr>
          <a:xfrm>
            <a:off x="4940150" y="982500"/>
            <a:ext cx="1786200" cy="392700"/>
          </a:xfrm>
          <a:prstGeom prst="rect">
            <a:avLst/>
          </a:prstGeom>
          <a:noFill/>
          <a:ln>
            <a:noFill/>
          </a:ln>
        </p:spPr>
        <p:txBody>
          <a:bodyPr anchorCtr="0" anchor="t" bIns="91425" lIns="91425" rIns="91425" tIns="91425">
            <a:noAutofit/>
          </a:bodyPr>
          <a:lstStyle/>
          <a:p>
            <a:pPr lvl="0" rtl="0" algn="ctr">
              <a:spcBef>
                <a:spcPts val="0"/>
              </a:spcBef>
              <a:buNone/>
            </a:pPr>
            <a:r>
              <a:rPr b="1" lang="en" u="sng"/>
              <a:t>Explanations</a:t>
            </a:r>
          </a:p>
        </p:txBody>
      </p:sp>
      <p:sp>
        <p:nvSpPr>
          <p:cNvPr id="273" name="Shape 273"/>
          <p:cNvSpPr txBox="1"/>
          <p:nvPr/>
        </p:nvSpPr>
        <p:spPr>
          <a:xfrm>
            <a:off x="5291725" y="1563825"/>
            <a:ext cx="1697100" cy="17565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74" name="Shape 274"/>
          <p:cNvSpPr txBox="1"/>
          <p:nvPr/>
        </p:nvSpPr>
        <p:spPr>
          <a:xfrm>
            <a:off x="748150" y="1563825"/>
            <a:ext cx="2280000" cy="12114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Justify a claim to knowledge</a:t>
            </a:r>
          </a:p>
          <a:p>
            <a:pPr indent="-228600" lvl="0" marL="457200" rtl="0">
              <a:spcBef>
                <a:spcPts val="0"/>
              </a:spcBef>
              <a:buChar char="●"/>
            </a:pPr>
            <a:r>
              <a:rPr lang="en"/>
              <a:t>Use evidence/data in support of claim</a:t>
            </a:r>
          </a:p>
          <a:p>
            <a:pPr lvl="0" rtl="0">
              <a:spcBef>
                <a:spcPts val="0"/>
              </a:spcBef>
              <a:buNone/>
            </a:pPr>
            <a:r>
              <a:t/>
            </a:r>
            <a:endParaRPr/>
          </a:p>
          <a:p>
            <a:pPr lvl="0">
              <a:spcBef>
                <a:spcPts val="0"/>
              </a:spcBef>
              <a:buNone/>
            </a:pPr>
            <a:r>
              <a:t/>
            </a:r>
            <a:endParaRPr/>
          </a:p>
        </p:txBody>
      </p:sp>
      <p:sp>
        <p:nvSpPr>
          <p:cNvPr id="275" name="Shape 275"/>
          <p:cNvSpPr txBox="1"/>
          <p:nvPr/>
        </p:nvSpPr>
        <p:spPr>
          <a:xfrm>
            <a:off x="5462625" y="1563825"/>
            <a:ext cx="2375100" cy="12114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Provide understanding of a phenomenon</a:t>
            </a:r>
          </a:p>
          <a:p>
            <a:pPr indent="-228600" lvl="0" marL="457200" rtl="0">
              <a:spcBef>
                <a:spcPts val="0"/>
              </a:spcBef>
              <a:buChar char="●"/>
            </a:pPr>
            <a:r>
              <a:rPr lang="en"/>
              <a:t>Generate knowledge</a:t>
            </a:r>
          </a:p>
          <a:p>
            <a:pPr lvl="0" rtl="0">
              <a:spcBef>
                <a:spcPts val="0"/>
              </a:spcBef>
              <a:buNone/>
            </a:pPr>
            <a:r>
              <a:t/>
            </a:r>
            <a:endParaRPr/>
          </a:p>
        </p:txBody>
      </p:sp>
      <p:sp>
        <p:nvSpPr>
          <p:cNvPr id="276" name="Shape 276"/>
          <p:cNvSpPr txBox="1"/>
          <p:nvPr/>
        </p:nvSpPr>
        <p:spPr>
          <a:xfrm>
            <a:off x="3158825" y="1563825"/>
            <a:ext cx="2375100" cy="12114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Equally important scientific practices</a:t>
            </a:r>
          </a:p>
          <a:p>
            <a:pPr indent="-228600" lvl="0" marL="457200" rtl="0">
              <a:spcBef>
                <a:spcPts val="0"/>
              </a:spcBef>
              <a:buChar char="●"/>
            </a:pPr>
            <a:r>
              <a:rPr lang="en"/>
              <a:t>Rely on scientific principles</a:t>
            </a:r>
          </a:p>
          <a:p>
            <a:pPr indent="-228600" lvl="0" marL="457200" rtl="0">
              <a:spcBef>
                <a:spcPts val="0"/>
              </a:spcBef>
              <a:buChar char="●"/>
            </a:pPr>
            <a:r>
              <a:rPr lang="en"/>
              <a:t>Contribute to scientific inquiry</a:t>
            </a:r>
          </a:p>
          <a:p>
            <a:pPr lvl="0" rtl="0">
              <a:spcBef>
                <a:spcPts val="0"/>
              </a:spcBef>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Resources</a:t>
            </a:r>
          </a:p>
        </p:txBody>
      </p:sp>
      <p:sp>
        <p:nvSpPr>
          <p:cNvPr id="282" name="Shape 28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Click on the embedded links in the video for more information on the practices of argumentation and explanation</a:t>
            </a:r>
          </a:p>
          <a:p>
            <a:pPr lvl="0">
              <a:spcBef>
                <a:spcPts val="0"/>
              </a:spcBef>
              <a:buNone/>
            </a:pPr>
            <a:r>
              <a:rPr lang="en"/>
              <a:t>If you would like a copy of the slides in this presentation click on the link at the end of the video</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26897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Argumentation and Explanation in the Framework</a:t>
            </a:r>
          </a:p>
        </p:txBody>
      </p:sp>
      <p:pic>
        <p:nvPicPr>
          <p:cNvPr id="73" name="Shape 73"/>
          <p:cNvPicPr preferRelativeResize="0"/>
          <p:nvPr/>
        </p:nvPicPr>
        <p:blipFill>
          <a:blip r:embed="rId3">
            <a:alphaModFix/>
          </a:blip>
          <a:stretch>
            <a:fillRect/>
          </a:stretch>
        </p:blipFill>
        <p:spPr>
          <a:xfrm>
            <a:off x="1208050" y="1141725"/>
            <a:ext cx="6217800" cy="3631199"/>
          </a:xfrm>
          <a:prstGeom prst="rect">
            <a:avLst/>
          </a:prstGeom>
          <a:noFill/>
          <a:ln>
            <a:noFill/>
          </a:ln>
        </p:spPr>
      </p:pic>
      <p:sp>
        <p:nvSpPr>
          <p:cNvPr id="74" name="Shape 74"/>
          <p:cNvSpPr/>
          <p:nvPr/>
        </p:nvSpPr>
        <p:spPr>
          <a:xfrm>
            <a:off x="5281825" y="3785325"/>
            <a:ext cx="2376900" cy="1282800"/>
          </a:xfrm>
          <a:prstGeom prst="ellipse">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a:off x="3183150" y="1850150"/>
            <a:ext cx="2376900" cy="1282800"/>
          </a:xfrm>
          <a:prstGeom prst="ellipse">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Why should we differentiate between argumentation and explanation?</a:t>
            </a:r>
          </a:p>
        </p:txBody>
      </p:sp>
      <p:sp>
        <p:nvSpPr>
          <p:cNvPr id="81" name="Shape 8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rPr lang="en"/>
              <a:t>The </a:t>
            </a:r>
            <a:r>
              <a:rPr lang="en"/>
              <a:t>NYSSLS/</a:t>
            </a:r>
            <a:r>
              <a:rPr lang="en"/>
              <a:t>NGSS framework expects students to engage in these two </a:t>
            </a:r>
            <a:r>
              <a:rPr b="1" lang="en"/>
              <a:t>DISTINCT</a:t>
            </a:r>
            <a:r>
              <a:rPr lang="en"/>
              <a:t> scientific practices of ‘argument from evidence and ‘constructing explanations.’  along with 6 additional practices.</a:t>
            </a:r>
          </a:p>
          <a:p>
            <a:pPr lvl="0" rtl="0">
              <a:spcBef>
                <a:spcPts val="0"/>
              </a:spcBef>
              <a:buNone/>
            </a:pPr>
            <a:r>
              <a:t/>
            </a:r>
            <a:endParaRPr/>
          </a:p>
          <a:p>
            <a:pPr lvl="0" rtl="0">
              <a:spcBef>
                <a:spcPts val="0"/>
              </a:spcBef>
              <a:buNone/>
            </a:pPr>
            <a:r>
              <a:t/>
            </a:r>
            <a:endParaRPr/>
          </a:p>
        </p:txBody>
      </p:sp>
      <p:grpSp>
        <p:nvGrpSpPr>
          <p:cNvPr id="82" name="Shape 82"/>
          <p:cNvGrpSpPr/>
          <p:nvPr/>
        </p:nvGrpSpPr>
        <p:grpSpPr>
          <a:xfrm>
            <a:off x="1214821" y="2764482"/>
            <a:ext cx="6714363" cy="2312470"/>
            <a:chOff x="147850" y="804850"/>
            <a:chExt cx="8901449" cy="4257125"/>
          </a:xfrm>
        </p:grpSpPr>
        <p:pic>
          <p:nvPicPr>
            <p:cNvPr id="83" name="Shape 83"/>
            <p:cNvPicPr preferRelativeResize="0"/>
            <p:nvPr/>
          </p:nvPicPr>
          <p:blipFill>
            <a:blip r:embed="rId3">
              <a:alphaModFix/>
            </a:blip>
            <a:stretch>
              <a:fillRect/>
            </a:stretch>
          </p:blipFill>
          <p:spPr>
            <a:xfrm>
              <a:off x="147850" y="1193224"/>
              <a:ext cx="3914024" cy="3868750"/>
            </a:xfrm>
            <a:prstGeom prst="rect">
              <a:avLst/>
            </a:prstGeom>
            <a:noFill/>
            <a:ln>
              <a:noFill/>
            </a:ln>
          </p:spPr>
        </p:pic>
        <p:pic>
          <p:nvPicPr>
            <p:cNvPr id="84" name="Shape 84"/>
            <p:cNvPicPr preferRelativeResize="0"/>
            <p:nvPr/>
          </p:nvPicPr>
          <p:blipFill>
            <a:blip r:embed="rId4">
              <a:alphaModFix/>
            </a:blip>
            <a:stretch>
              <a:fillRect/>
            </a:stretch>
          </p:blipFill>
          <p:spPr>
            <a:xfrm>
              <a:off x="4202050" y="1193225"/>
              <a:ext cx="4847250" cy="3833724"/>
            </a:xfrm>
            <a:prstGeom prst="rect">
              <a:avLst/>
            </a:prstGeom>
            <a:noFill/>
            <a:ln>
              <a:noFill/>
            </a:ln>
          </p:spPr>
        </p:pic>
        <p:sp>
          <p:nvSpPr>
            <p:cNvPr id="85" name="Shape 85"/>
            <p:cNvSpPr/>
            <p:nvPr/>
          </p:nvSpPr>
          <p:spPr>
            <a:xfrm>
              <a:off x="5143500" y="804850"/>
              <a:ext cx="3231900" cy="12828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6" name="Shape 86"/>
            <p:cNvSpPr/>
            <p:nvPr/>
          </p:nvSpPr>
          <p:spPr>
            <a:xfrm>
              <a:off x="488912" y="804850"/>
              <a:ext cx="3231900" cy="12828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W</a:t>
            </a:r>
            <a:r>
              <a:rPr lang="en"/>
              <a:t>e Use </a:t>
            </a:r>
            <a:r>
              <a:rPr lang="en"/>
              <a:t>Argumentation and Explanation in Scientific Inquiry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is the purpose of scientific inquiry</a:t>
            </a:r>
          </a:p>
        </p:txBody>
      </p:sp>
      <p:sp>
        <p:nvSpPr>
          <p:cNvPr id="97" name="Shape 9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Provide knowledge and understanding of the world.  </a:t>
            </a:r>
          </a:p>
          <a:p>
            <a:pPr lvl="0" rtl="0">
              <a:spcBef>
                <a:spcPts val="0"/>
              </a:spcBef>
              <a:buNone/>
            </a:pPr>
            <a:r>
              <a:t/>
            </a:r>
            <a:endParaRPr/>
          </a:p>
          <a:p>
            <a:pPr indent="-228600" lvl="0" marL="457200" rtl="0">
              <a:spcBef>
                <a:spcPts val="0"/>
              </a:spcBef>
            </a:pPr>
            <a:r>
              <a:rPr lang="en"/>
              <a:t>We create knowledge by providing evidence for our views; i.e., by </a:t>
            </a:r>
            <a:r>
              <a:rPr b="1" lang="en"/>
              <a:t>constructing arguments</a:t>
            </a:r>
            <a:r>
              <a:rPr lang="en"/>
              <a:t>.  We create understanding by discovering the causal structure of the world; i.e., by </a:t>
            </a:r>
            <a:r>
              <a:rPr b="1" lang="en"/>
              <a:t>constructing explanations</a:t>
            </a:r>
            <a:r>
              <a:rPr lang="en"/>
              <a:t>. </a:t>
            </a:r>
          </a:p>
          <a:p>
            <a:pPr lvl="0" rtl="0">
              <a:spcBef>
                <a:spcPts val="0"/>
              </a:spcBef>
              <a:buNone/>
            </a:pPr>
            <a:r>
              <a:t/>
            </a:r>
            <a:endParaRPr/>
          </a:p>
          <a:p>
            <a:pPr indent="-228600" lvl="0" marL="457200">
              <a:spcBef>
                <a:spcPts val="0"/>
              </a:spcBef>
            </a:pPr>
            <a:r>
              <a:rPr lang="en"/>
              <a:t>Argument and explanation </a:t>
            </a:r>
            <a:r>
              <a:rPr b="1" lang="en" u="sng"/>
              <a:t>make equally important contributions to inquiry</a:t>
            </a:r>
            <a:r>
              <a:rPr lang="en"/>
              <a:t> but educators typically only focus on the explanation piece in classrooms</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Why should we differentiate between argumentation and explanation?</a:t>
            </a:r>
          </a:p>
        </p:txBody>
      </p:sp>
      <p:sp>
        <p:nvSpPr>
          <p:cNvPr id="103" name="Shape 103"/>
          <p:cNvSpPr txBox="1"/>
          <p:nvPr>
            <p:ph idx="1" type="body"/>
          </p:nvPr>
        </p:nvSpPr>
        <p:spPr>
          <a:xfrm>
            <a:off x="311700" y="1584550"/>
            <a:ext cx="8520600" cy="2984400"/>
          </a:xfrm>
          <a:prstGeom prst="rect">
            <a:avLst/>
          </a:prstGeom>
        </p:spPr>
        <p:txBody>
          <a:bodyPr anchorCtr="0" anchor="t" bIns="91425" lIns="91425" rIns="91425" tIns="91425">
            <a:noAutofit/>
          </a:bodyPr>
          <a:lstStyle/>
          <a:p>
            <a:pPr indent="-228600" lvl="0" marL="457200">
              <a:spcBef>
                <a:spcPts val="0"/>
              </a:spcBef>
            </a:pPr>
            <a:r>
              <a:rPr lang="en"/>
              <a:t>The conditions that make something a good explanation differ from the conditions for being a valid argument.  </a:t>
            </a:r>
          </a:p>
          <a:p>
            <a:pPr indent="-228600" lvl="0" marL="457200">
              <a:spcBef>
                <a:spcPts val="0"/>
              </a:spcBef>
            </a:pPr>
            <a:r>
              <a:rPr lang="en"/>
              <a:t>The goal of an </a:t>
            </a:r>
            <a:r>
              <a:rPr b="1" i="1" lang="en"/>
              <a:t>explanation</a:t>
            </a:r>
            <a:r>
              <a:rPr lang="en"/>
              <a:t> is not to persuade but to </a:t>
            </a:r>
            <a:r>
              <a:rPr b="1" i="1" lang="en"/>
              <a:t>generate an increased understanding or </a:t>
            </a:r>
            <a:r>
              <a:rPr b="1" i="1" lang="en"/>
              <a:t>knowledge</a:t>
            </a:r>
          </a:p>
          <a:p>
            <a:pPr indent="-228600" lvl="0" marL="457200">
              <a:spcBef>
                <a:spcPts val="0"/>
              </a:spcBef>
            </a:pPr>
            <a:r>
              <a:rPr lang="en"/>
              <a:t>The goal of an </a:t>
            </a:r>
            <a:r>
              <a:rPr b="1" i="1" lang="en"/>
              <a:t>argument </a:t>
            </a:r>
            <a:r>
              <a:rPr lang="en"/>
              <a:t>is to </a:t>
            </a:r>
            <a:r>
              <a:rPr b="1" i="1" lang="en"/>
              <a:t>justify a claim to knowledge</a:t>
            </a:r>
            <a:r>
              <a:rPr lang="en"/>
              <a: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Explanation</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